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518" r:id="rId4"/>
    <p:sldId id="533" r:id="rId5"/>
    <p:sldId id="534" r:id="rId6"/>
    <p:sldId id="535" r:id="rId7"/>
    <p:sldId id="536" r:id="rId8"/>
    <p:sldId id="537" r:id="rId9"/>
    <p:sldId id="538" r:id="rId10"/>
    <p:sldId id="539" r:id="rId11"/>
    <p:sldId id="540" r:id="rId12"/>
    <p:sldId id="541" r:id="rId13"/>
    <p:sldId id="542" r:id="rId14"/>
    <p:sldId id="543" r:id="rId15"/>
    <p:sldId id="544" r:id="rId16"/>
    <p:sldId id="545" r:id="rId17"/>
    <p:sldId id="546" r:id="rId18"/>
    <p:sldId id="547" r:id="rId19"/>
    <p:sldId id="548" r:id="rId20"/>
    <p:sldId id="52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8916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5009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777162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8638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3507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77682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17174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929463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5447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83586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50560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68266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8023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17070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20510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70771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75719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8D92B8D-E4AB-4742-9A73-BCDCE55CB8A4}" type="datetimeFigureOut">
              <a:rPr lang="es-AR" smtClean="0"/>
              <a:t>30/6/2024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1AEBCA4-8B5A-446E-AD28-C071907759B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6646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856264-89FA-1E56-4166-7B8F38D19D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AR" sz="6000" dirty="0"/>
              <a:t>Curso full </a:t>
            </a:r>
            <a:r>
              <a:rPr lang="es-AR" sz="6000" dirty="0" err="1"/>
              <a:t>stack</a:t>
            </a:r>
            <a:r>
              <a:rPr lang="es-AR" sz="6000" dirty="0"/>
              <a:t> </a:t>
            </a:r>
            <a:r>
              <a:rPr lang="es-AR" sz="6000" dirty="0" err="1"/>
              <a:t>developer</a:t>
            </a:r>
            <a:endParaRPr lang="es-AR" sz="6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5D62EB4-8CA4-C7F8-A4A1-6EFB6D9ACA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AR" dirty="0"/>
              <a:t>Clase 4 – Introducción a </a:t>
            </a:r>
            <a:r>
              <a:rPr lang="es-AR" dirty="0" err="1"/>
              <a:t>git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790910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89345-9A4B-A646-7E7E-40610460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características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0CA0FE-F701-14C4-6518-8B04EC29AD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algn="just"/>
            <a:endParaRPr lang="es-ES" sz="3200" dirty="0"/>
          </a:p>
          <a:p>
            <a:pPr algn="just"/>
            <a:r>
              <a:rPr lang="es-ES" sz="3200" dirty="0"/>
              <a:t>Git permite clonar un repositorio</a:t>
            </a:r>
          </a:p>
          <a:p>
            <a:pPr algn="just"/>
            <a:r>
              <a:rPr lang="es-ES" sz="3200" dirty="0"/>
              <a:t>Es decir, crear una copia exacta de un repositorio incluyendo la historia completa del código fuente. </a:t>
            </a:r>
          </a:p>
          <a:p>
            <a:endParaRPr lang="es-AR" sz="3200" dirty="0"/>
          </a:p>
        </p:txBody>
      </p:sp>
    </p:spTree>
    <p:extLst>
      <p:ext uri="{BB962C8B-B14F-4D97-AF65-F5344CB8AC3E}">
        <p14:creationId xmlns:p14="http://schemas.microsoft.com/office/powerpoint/2010/main" val="4086343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89345-9A4B-A646-7E7E-40610460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características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0CA0FE-F701-14C4-6518-8B04EC29AD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algn="just"/>
            <a:endParaRPr lang="es-ES" sz="3200" dirty="0"/>
          </a:p>
          <a:p>
            <a:pPr algn="just"/>
            <a:r>
              <a:rPr lang="es-ES" sz="3200" dirty="0"/>
              <a:t>Los dueños de los repositorios pueden sincronizar los cambios tanto transfiriendo las modificaciones desde un repositorio local a un  repositorio remoto como en sentido inverso.</a:t>
            </a:r>
          </a:p>
          <a:p>
            <a:endParaRPr lang="es-AR" sz="3200" dirty="0"/>
          </a:p>
        </p:txBody>
      </p:sp>
    </p:spTree>
    <p:extLst>
      <p:ext uri="{BB962C8B-B14F-4D97-AF65-F5344CB8AC3E}">
        <p14:creationId xmlns:p14="http://schemas.microsoft.com/office/powerpoint/2010/main" val="339827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89345-9A4B-A646-7E7E-40610460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Crear un repositorio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0CA0FE-F701-14C4-6518-8B04EC29AD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algn="just"/>
            <a:endParaRPr lang="es-ES" sz="32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 sz="3200" dirty="0"/>
              <a:t>Un repositorio es un espacio centralizado donde se almacena, organiza, mantiene y difunde información digital, habitualmente archivos informáticos, que pueden contener trabajos científicos, conjuntos de datos o software.</a:t>
            </a:r>
          </a:p>
        </p:txBody>
      </p:sp>
    </p:spTree>
    <p:extLst>
      <p:ext uri="{BB962C8B-B14F-4D97-AF65-F5344CB8AC3E}">
        <p14:creationId xmlns:p14="http://schemas.microsoft.com/office/powerpoint/2010/main" val="3533234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89345-9A4B-A646-7E7E-40610460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Crear un repositorio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0CA0FE-F701-14C4-6518-8B04EC29AD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algn="just"/>
            <a:endParaRPr lang="es-ES" sz="3200" dirty="0"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3200" dirty="0"/>
              <a:t>Git </a:t>
            </a:r>
            <a:r>
              <a:rPr lang="es-ES" sz="3200" dirty="0" err="1"/>
              <a:t>init</a:t>
            </a:r>
            <a:endParaRPr lang="es-ES" sz="3200" dirty="0"/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ES" sz="3200" dirty="0"/>
          </a:p>
          <a:p>
            <a:pPr marL="114300" indent="0">
              <a:lnSpc>
                <a:spcPct val="115000"/>
              </a:lnSpc>
              <a:spcBef>
                <a:spcPts val="0"/>
              </a:spcBef>
              <a:buSzPts val="1800"/>
              <a:buNone/>
            </a:pPr>
            <a:r>
              <a:rPr lang="es-ES" sz="2400" dirty="0"/>
              <a:t>Tip: Si todo salió bien, se tiene que haber creado un directorio llamado </a:t>
            </a:r>
            <a:r>
              <a:rPr lang="es-ES" sz="2400" i="1" dirty="0"/>
              <a:t>.</a:t>
            </a:r>
            <a:r>
              <a:rPr lang="es-ES" sz="2400" i="1" dirty="0" err="1"/>
              <a:t>git</a:t>
            </a:r>
            <a:r>
              <a:rPr lang="es-ES" sz="2400" dirty="0"/>
              <a:t> donde se creó el repositorio.</a:t>
            </a:r>
          </a:p>
          <a:p>
            <a:pPr marL="1143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1997807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89345-9A4B-A646-7E7E-40610460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Los 3 estados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28570973-0748-493F-870D-16E93976B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183" y="1721972"/>
            <a:ext cx="5913633" cy="341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840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89345-9A4B-A646-7E7E-40610460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Los 3 estados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2814FE5-3FDF-1E0C-5DA4-02CD5417830E}"/>
              </a:ext>
            </a:extLst>
          </p:cNvPr>
          <p:cNvSpPr txBox="1"/>
          <p:nvPr/>
        </p:nvSpPr>
        <p:spPr>
          <a:xfrm>
            <a:off x="549377" y="1965192"/>
            <a:ext cx="10836377" cy="1345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 sz="2400" dirty="0">
                <a:latin typeface="Aptos" panose="020B0004020202020204" pitchFamily="34" charset="0"/>
              </a:rPr>
              <a:t>Git nos provee de un lugar donde guardar temporalmente todos los cambios que queremos rastrear. Este lugar se denomina </a:t>
            </a:r>
            <a:r>
              <a:rPr lang="es-ES" sz="2400" b="1" dirty="0" err="1">
                <a:latin typeface="Aptos" panose="020B0004020202020204" pitchFamily="34" charset="0"/>
              </a:rPr>
              <a:t>staging</a:t>
            </a:r>
            <a:r>
              <a:rPr lang="es-ES" sz="2400" b="1" dirty="0">
                <a:latin typeface="Aptos" panose="020B0004020202020204" pitchFamily="34" charset="0"/>
              </a:rPr>
              <a:t> </a:t>
            </a:r>
            <a:r>
              <a:rPr lang="es-ES" sz="2400" b="1" dirty="0" err="1">
                <a:latin typeface="Aptos" panose="020B0004020202020204" pitchFamily="34" charset="0"/>
              </a:rPr>
              <a:t>area</a:t>
            </a:r>
            <a:r>
              <a:rPr lang="es-ES" sz="2400" dirty="0">
                <a:latin typeface="Aptos" panose="020B0004020202020204" pitchFamily="34" charset="0"/>
              </a:rPr>
              <a:t>. Podemos pensar en este lugar como una caja vacía.</a:t>
            </a:r>
          </a:p>
        </p:txBody>
      </p:sp>
      <p:pic>
        <p:nvPicPr>
          <p:cNvPr id="7" name="Google Shape;244;p37">
            <a:extLst>
              <a:ext uri="{FF2B5EF4-FFF2-40B4-BE49-F238E27FC236}">
                <a16:creationId xmlns:a16="http://schemas.microsoft.com/office/drawing/2014/main" id="{2F2971CF-C5B8-4FAC-147F-593B2DBDC3A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48223" t="20057" r="3364" b="19015"/>
          <a:stretch/>
        </p:blipFill>
        <p:spPr>
          <a:xfrm>
            <a:off x="4354756" y="3429000"/>
            <a:ext cx="2617250" cy="20614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7800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89345-9A4B-A646-7E7E-40610460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Agregando archivos a </a:t>
            </a:r>
            <a:r>
              <a:rPr lang="es-AR" dirty="0" err="1"/>
              <a:t>staging</a:t>
            </a:r>
            <a:endParaRPr lang="es-AR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2814FE5-3FDF-1E0C-5DA4-02CD5417830E}"/>
              </a:ext>
            </a:extLst>
          </p:cNvPr>
          <p:cNvSpPr txBox="1"/>
          <p:nvPr/>
        </p:nvSpPr>
        <p:spPr>
          <a:xfrm>
            <a:off x="549377" y="1965192"/>
            <a:ext cx="10836377" cy="920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 sz="2400" dirty="0">
                <a:latin typeface="Aptos" panose="020B0004020202020204" pitchFamily="34" charset="0"/>
              </a:rPr>
              <a:t>Git </a:t>
            </a:r>
            <a:r>
              <a:rPr lang="es-ES" sz="2400" b="1" dirty="0" err="1">
                <a:latin typeface="Aptos" panose="020B0004020202020204" pitchFamily="34" charset="0"/>
              </a:rPr>
              <a:t>add</a:t>
            </a:r>
            <a:r>
              <a:rPr lang="es-ES" sz="2400" dirty="0">
                <a:latin typeface="Aptos" panose="020B0004020202020204" pitchFamily="34" charset="0"/>
              </a:rPr>
              <a:t> nos permite agregar los cambios que queremos rastrear y preparar para empaquetar.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8E5B21C-B1E9-B87A-2F02-E6F5A4EAE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135" y="3168741"/>
            <a:ext cx="2231329" cy="223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7472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89345-9A4B-A646-7E7E-40610460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Generando un nuevo commit</a:t>
            </a:r>
            <a:endParaRPr lang="es-AR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2814FE5-3FDF-1E0C-5DA4-02CD5417830E}"/>
              </a:ext>
            </a:extLst>
          </p:cNvPr>
          <p:cNvSpPr txBox="1"/>
          <p:nvPr/>
        </p:nvSpPr>
        <p:spPr>
          <a:xfrm>
            <a:off x="549377" y="1965192"/>
            <a:ext cx="10836377" cy="17702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 sz="2400">
                <a:latin typeface="Aptos" panose="020B0004020202020204" pitchFamily="34" charset="0"/>
              </a:rPr>
              <a:t>Git </a:t>
            </a:r>
            <a:r>
              <a:rPr lang="es-ES" sz="2400" b="1">
                <a:latin typeface="Aptos" panose="020B0004020202020204" pitchFamily="34" charset="0"/>
              </a:rPr>
              <a:t>commit</a:t>
            </a:r>
            <a:r>
              <a:rPr lang="es-ES" sz="2400">
                <a:latin typeface="Aptos" panose="020B0004020202020204" pitchFamily="34" charset="0"/>
              </a:rPr>
              <a:t> agrupa nuestros cambios y los etiqueta dentro del versionado, de esta manera es muy fácil mantener una línea temporal de nuestros proyectos y saber quién realizó cada cambio. Es el equivalente a etiquetar nuestra caja y dejarla lista para despachar.</a:t>
            </a:r>
            <a:endParaRPr lang="es-ES" sz="2800" dirty="0">
              <a:latin typeface="Aptos" panose="020B0004020202020204" pitchFamily="34" charset="0"/>
            </a:endParaRPr>
          </a:p>
        </p:txBody>
      </p:sp>
      <p:pic>
        <p:nvPicPr>
          <p:cNvPr id="3" name="Google Shape;271;p40">
            <a:extLst>
              <a:ext uri="{FF2B5EF4-FFF2-40B4-BE49-F238E27FC236}">
                <a16:creationId xmlns:a16="http://schemas.microsoft.com/office/drawing/2014/main" id="{D2F247C4-DC14-5BD8-055B-4AFF8E1EA9D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219003" y="3716762"/>
            <a:ext cx="1753993" cy="17890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9610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8D7552-A93F-428B-5683-6B1BDBD8B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85800"/>
            <a:ext cx="4951408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800"/>
              <a:t>Sincronizando repositorios</a:t>
            </a:r>
          </a:p>
        </p:txBody>
      </p:sp>
      <p:sp>
        <p:nvSpPr>
          <p:cNvPr id="4" name="Google Shape;403;p56">
            <a:extLst>
              <a:ext uri="{FF2B5EF4-FFF2-40B4-BE49-F238E27FC236}">
                <a16:creationId xmlns:a16="http://schemas.microsoft.com/office/drawing/2014/main" id="{3C7239BA-7806-1713-43F6-424EB4BA6806}"/>
              </a:ext>
            </a:extLst>
          </p:cNvPr>
          <p:cNvSpPr txBox="1">
            <a:spLocks/>
          </p:cNvSpPr>
          <p:nvPr/>
        </p:nvSpPr>
        <p:spPr>
          <a:xfrm>
            <a:off x="685801" y="2076423"/>
            <a:ext cx="4951410" cy="328873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>
              <a:spcBef>
                <a:spcPts val="0"/>
              </a:spcBef>
            </a:pPr>
            <a:r>
              <a:rPr lang="en-US"/>
              <a:t>git push origin master</a:t>
            </a:r>
          </a:p>
          <a:p>
            <a:pPr marL="0">
              <a:spcBef>
                <a:spcPts val="1600"/>
              </a:spcBef>
            </a:pPr>
            <a:r>
              <a:rPr lang="en-US"/>
              <a:t>o</a:t>
            </a:r>
          </a:p>
          <a:p>
            <a:pPr marL="0">
              <a:spcBef>
                <a:spcPts val="1600"/>
              </a:spcBef>
              <a:spcAft>
                <a:spcPts val="1600"/>
              </a:spcAft>
            </a:pPr>
            <a:r>
              <a:rPr lang="en-US"/>
              <a:t>git push origin main</a:t>
            </a:r>
          </a:p>
        </p:txBody>
      </p:sp>
      <p:pic>
        <p:nvPicPr>
          <p:cNvPr id="5" name="Google Shape;405;p56">
            <a:extLst>
              <a:ext uri="{FF2B5EF4-FFF2-40B4-BE49-F238E27FC236}">
                <a16:creationId xmlns:a16="http://schemas.microsoft.com/office/drawing/2014/main" id="{A8835059-1D12-FD22-B990-7F26C025957B}"/>
              </a:ext>
            </a:extLst>
          </p:cNvPr>
          <p:cNvPicPr preferRelativeResize="0"/>
          <p:nvPr/>
        </p:nvPicPr>
        <p:blipFill rotWithShape="1">
          <a:blip r:embed="rId3"/>
          <a:srcRect l="20162" r="19239" b="-2"/>
          <a:stretch/>
        </p:blipFill>
        <p:spPr>
          <a:xfrm>
            <a:off x="6094410" y="10"/>
            <a:ext cx="5310189" cy="5301586"/>
          </a:xfrm>
          <a:prstGeom prst="rect">
            <a:avLst/>
          </a:prstGeom>
          <a:noFill/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999427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8D7552-A93F-428B-5683-6B1BDBD8B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85800"/>
            <a:ext cx="4951408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800"/>
              <a:t>Sincronizando repositorios</a:t>
            </a:r>
          </a:p>
        </p:txBody>
      </p:sp>
      <p:sp>
        <p:nvSpPr>
          <p:cNvPr id="3" name="Google Shape;412;p57">
            <a:extLst>
              <a:ext uri="{FF2B5EF4-FFF2-40B4-BE49-F238E27FC236}">
                <a16:creationId xmlns:a16="http://schemas.microsoft.com/office/drawing/2014/main" id="{1814FAE8-0175-6BAB-90CC-4B62F2799B53}"/>
              </a:ext>
            </a:extLst>
          </p:cNvPr>
          <p:cNvSpPr txBox="1">
            <a:spLocks/>
          </p:cNvSpPr>
          <p:nvPr/>
        </p:nvSpPr>
        <p:spPr>
          <a:xfrm>
            <a:off x="685801" y="2076423"/>
            <a:ext cx="4951410" cy="328873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>
              <a:spcBef>
                <a:spcPts val="0"/>
              </a:spcBef>
            </a:pPr>
            <a:r>
              <a:rPr lang="en-US"/>
              <a:t>git pull origin master</a:t>
            </a:r>
          </a:p>
          <a:p>
            <a:pPr marL="0">
              <a:spcBef>
                <a:spcPts val="1600"/>
              </a:spcBef>
            </a:pPr>
            <a:r>
              <a:rPr lang="en-US"/>
              <a:t>o</a:t>
            </a:r>
          </a:p>
          <a:p>
            <a:pPr marL="0">
              <a:spcBef>
                <a:spcPts val="1600"/>
              </a:spcBef>
              <a:spcAft>
                <a:spcPts val="1600"/>
              </a:spcAft>
            </a:pPr>
            <a:r>
              <a:rPr lang="en-US"/>
              <a:t>git pull origin main</a:t>
            </a:r>
          </a:p>
        </p:txBody>
      </p:sp>
      <p:pic>
        <p:nvPicPr>
          <p:cNvPr id="6" name="Google Shape;414;p57">
            <a:extLst>
              <a:ext uri="{FF2B5EF4-FFF2-40B4-BE49-F238E27FC236}">
                <a16:creationId xmlns:a16="http://schemas.microsoft.com/office/drawing/2014/main" id="{147E8DEF-D306-78D4-9A34-7FA175165C3B}"/>
              </a:ext>
            </a:extLst>
          </p:cNvPr>
          <p:cNvPicPr preferRelativeResize="0"/>
          <p:nvPr/>
        </p:nvPicPr>
        <p:blipFill rotWithShape="1">
          <a:blip r:embed="rId3"/>
          <a:srcRect l="20162" r="19239" b="-2"/>
          <a:stretch/>
        </p:blipFill>
        <p:spPr>
          <a:xfrm>
            <a:off x="6094410" y="10"/>
            <a:ext cx="5310189" cy="5301586"/>
          </a:xfrm>
          <a:prstGeom prst="rect">
            <a:avLst/>
          </a:prstGeom>
          <a:noFill/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951269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555019-5650-9EC9-F151-2DDE4AE3C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dirty="0"/>
              <a:t>objetivos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34ED88-C5CF-5402-61A4-BDB87336A77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A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Comprender qué es Git y por qué es importante en el desarrollo de software.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es-A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A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Familiarizarse con los conceptos básicos de control de versiones y cómo Git los implementa.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es-A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A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Aprender los comandos básicos de Git para la gestión de repositorios locales.</a:t>
            </a:r>
          </a:p>
          <a:p>
            <a:pPr lvl="1"/>
            <a:endParaRPr lang="es-AR" dirty="0"/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530445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F6066A-BBB5-BF14-ABB5-01A4CDC45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Actividad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F90083-0706-5FE4-EF68-288320197A2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1" y="2227006"/>
            <a:ext cx="10394707" cy="3265567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s-E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-Crearte un usuario en </a:t>
            </a:r>
            <a:r>
              <a:rPr lang="es-E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github</a:t>
            </a:r>
            <a:endParaRPr lang="es-E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s-E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-Instalar </a:t>
            </a:r>
            <a:r>
              <a:rPr lang="es-E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git</a:t>
            </a:r>
            <a:r>
              <a:rPr lang="es-E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en tu computadora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s-E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-Crear un nuevo repositorio con la entrega del formulario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s-E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-Realizar los pasos necesarios para poder sincronizar tu copia local con tu copia en el servidor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s-E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-Realizar pequeños cambios en el formulario y realizar los </a:t>
            </a:r>
            <a:r>
              <a:rPr lang="es-E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commit</a:t>
            </a:r>
            <a:r>
              <a:rPr lang="es-E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necesarios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s-E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-Compartir tu </a:t>
            </a:r>
            <a:r>
              <a:rPr lang="es-ES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github</a:t>
            </a:r>
            <a:r>
              <a:rPr lang="es-E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en este foro y dificultades que tuviste en la realización de la actividad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s-E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es-AR" sz="1800" dirty="0"/>
          </a:p>
        </p:txBody>
      </p:sp>
    </p:spTree>
    <p:extLst>
      <p:ext uri="{BB962C8B-B14F-4D97-AF65-F5344CB8AC3E}">
        <p14:creationId xmlns:p14="http://schemas.microsoft.com/office/powerpoint/2010/main" val="739738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32C9DE-5F80-C2CF-AD00-6B075D880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Preguntas iniciales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31628E-5402-D0E3-0F93-D803FBF4D7F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AR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¿Qué es Git y por qué es tan importante en el desarrollo de software?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AR" sz="1800" i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AR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¿Cómo difiere de otros sistemas de control de versiones? ¿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AR" sz="1800" i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AR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¿Cuáles son sus beneficios en términos de colaboración, seguimiento de cambios y gestión de código?</a:t>
            </a:r>
            <a:endParaRPr lang="es-A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850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21F560-A89B-1185-FF40-E7C91FD71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Que es </a:t>
            </a:r>
            <a:r>
              <a:rPr lang="es-AR" dirty="0" err="1"/>
              <a:t>git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D14C08-384E-594C-049F-BDFA279AF1A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sz="3200" dirty="0"/>
              <a:t>Git es un sistema de control de versiones distribuido de código abierto y gratuito diseñado para manejar todo, desde proyectos pequeños a muy grandes, con velocidad y eficiencia.</a:t>
            </a:r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076917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21F560-A89B-1185-FF40-E7C91FD71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5747" y="685800"/>
            <a:ext cx="4306936" cy="1151965"/>
          </a:xfrm>
        </p:spPr>
        <p:txBody>
          <a:bodyPr>
            <a:normAutofit/>
          </a:bodyPr>
          <a:lstStyle/>
          <a:p>
            <a:r>
              <a:rPr lang="es-AR" dirty="0"/>
              <a:t>historia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D8F552-7648-452E-B3C5-3EAF87E22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0241" y="457200"/>
            <a:ext cx="5824059" cy="4686138"/>
          </a:xfrm>
          <a:prstGeom prst="rect">
            <a:avLst/>
          </a:prstGeom>
          <a:solidFill>
            <a:schemeClr val="bg1"/>
          </a:solidFill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oogle Shape;169;p28" descr="Icono&#10;&#10;Descripción generada automáticamente">
            <a:extLst>
              <a:ext uri="{FF2B5EF4-FFF2-40B4-BE49-F238E27FC236}">
                <a16:creationId xmlns:a16="http://schemas.microsoft.com/office/drawing/2014/main" id="{8A05AB78-EF3B-3B4E-0C09-B3711043FBAF}"/>
              </a:ext>
            </a:extLst>
          </p:cNvPr>
          <p:cNvPicPr preferRelativeResize="0"/>
          <p:nvPr/>
        </p:nvPicPr>
        <p:blipFill rotWithShape="1">
          <a:blip r:embed="rId3"/>
          <a:srcRect l="5745" r="6869" b="-1"/>
          <a:stretch/>
        </p:blipFill>
        <p:spPr>
          <a:xfrm>
            <a:off x="750708" y="689358"/>
            <a:ext cx="2608785" cy="4219633"/>
          </a:xfrm>
          <a:prstGeom prst="rect">
            <a:avLst/>
          </a:prstGeom>
          <a:noFill/>
        </p:spPr>
      </p:pic>
      <p:pic>
        <p:nvPicPr>
          <p:cNvPr id="4" name="Google Shape;168;p28" descr="Un hombre con lentes mirando de frente&#10;&#10;Descripción generada automáticamente">
            <a:extLst>
              <a:ext uri="{FF2B5EF4-FFF2-40B4-BE49-F238E27FC236}">
                <a16:creationId xmlns:a16="http://schemas.microsoft.com/office/drawing/2014/main" id="{596F4F2B-0392-FE43-F9F1-32574E0FE704}"/>
              </a:ext>
            </a:extLst>
          </p:cNvPr>
          <p:cNvPicPr preferRelativeResize="0"/>
          <p:nvPr/>
        </p:nvPicPr>
        <p:blipFill rotWithShape="1">
          <a:blip r:embed="rId4"/>
          <a:srcRect l="37105" r="18355"/>
          <a:stretch/>
        </p:blipFill>
        <p:spPr>
          <a:xfrm>
            <a:off x="3482937" y="683155"/>
            <a:ext cx="2614164" cy="4225838"/>
          </a:xfrm>
          <a:prstGeom prst="rect">
            <a:avLst/>
          </a:prstGeom>
          <a:noFill/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D14C08-384E-594C-049F-BDFA279AF1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74472" y="2063397"/>
            <a:ext cx="4306035" cy="2866342"/>
          </a:xfrm>
        </p:spPr>
        <p:txBody>
          <a:bodyPr>
            <a:norm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600"/>
              </a:spcAft>
              <a:buSzPts val="2000"/>
              <a:buChar char="●"/>
            </a:pPr>
            <a:r>
              <a:rPr lang="es-ES"/>
              <a:t>Creado originalmente por Linus Torvalds en el año 2005, para ser utilizado en el desarrollo del </a:t>
            </a:r>
            <a:r>
              <a:rPr lang="es-ES" err="1"/>
              <a:t>kernel</a:t>
            </a:r>
            <a:r>
              <a:rPr lang="es-ES"/>
              <a:t> de Linux.</a:t>
            </a:r>
          </a:p>
        </p:txBody>
      </p:sp>
    </p:spTree>
    <p:extLst>
      <p:ext uri="{BB962C8B-B14F-4D97-AF65-F5344CB8AC3E}">
        <p14:creationId xmlns:p14="http://schemas.microsoft.com/office/powerpoint/2010/main" val="4118514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F42F18-21E6-85AD-D872-FCEDC518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85800"/>
            <a:ext cx="4951408" cy="1151965"/>
          </a:xfrm>
        </p:spPr>
        <p:txBody>
          <a:bodyPr>
            <a:normAutofit/>
          </a:bodyPr>
          <a:lstStyle/>
          <a:p>
            <a:r>
              <a:rPr lang="es-AR" dirty="0"/>
              <a:t>Historia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A414B33-C597-D6F3-7ECB-DD780180735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1" y="2076423"/>
            <a:ext cx="4951410" cy="3288739"/>
          </a:xfrm>
        </p:spPr>
        <p:txBody>
          <a:bodyPr>
            <a:normAutofit/>
          </a:bodyPr>
          <a:lstStyle/>
          <a:p>
            <a:r>
              <a:rPr lang="es-ES"/>
              <a:t>Actualmente el proyecto es mantenido por Junio </a:t>
            </a:r>
            <a:r>
              <a:rPr lang="es-ES" err="1"/>
              <a:t>Hamano</a:t>
            </a:r>
            <a:r>
              <a:rPr lang="es-ES"/>
              <a:t>, quien recibe contribuciones al código de otros cientos de programadores.</a:t>
            </a:r>
          </a:p>
          <a:p>
            <a:endParaRPr lang="es-AR" dirty="0"/>
          </a:p>
        </p:txBody>
      </p:sp>
      <p:pic>
        <p:nvPicPr>
          <p:cNvPr id="4" name="Google Shape;177;p29" descr="Un joven con cabello corto&#10;&#10;Descripción generada automáticamente">
            <a:extLst>
              <a:ext uri="{FF2B5EF4-FFF2-40B4-BE49-F238E27FC236}">
                <a16:creationId xmlns:a16="http://schemas.microsoft.com/office/drawing/2014/main" id="{0971EF1B-A236-7473-B7C4-9B21F1D46D07}"/>
              </a:ext>
            </a:extLst>
          </p:cNvPr>
          <p:cNvPicPr preferRelativeResize="0"/>
          <p:nvPr/>
        </p:nvPicPr>
        <p:blipFill rotWithShape="1">
          <a:blip r:embed="rId3"/>
          <a:srcRect l="19187" r="2938" b="1"/>
          <a:stretch/>
        </p:blipFill>
        <p:spPr>
          <a:xfrm>
            <a:off x="6094410" y="10"/>
            <a:ext cx="5310189" cy="5301586"/>
          </a:xfrm>
          <a:prstGeom prst="rect">
            <a:avLst/>
          </a:prstGeom>
          <a:noFill/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113255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89345-9A4B-A646-7E7E-40610460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características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0CA0FE-F701-14C4-6518-8B04EC29AD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algn="just"/>
            <a:r>
              <a:rPr lang="es-ES" sz="3200" dirty="0"/>
              <a:t>Git es un sistema de control de versiones distribuido, y por ello todos tienen una copia completa del código fuente (incluyendo la historia completa del código fuente) y pueden realizar operaciones referidas al control de versiones mediante esa copia local.</a:t>
            </a:r>
          </a:p>
        </p:txBody>
      </p:sp>
    </p:spTree>
    <p:extLst>
      <p:ext uri="{BB962C8B-B14F-4D97-AF65-F5344CB8AC3E}">
        <p14:creationId xmlns:p14="http://schemas.microsoft.com/office/powerpoint/2010/main" val="3310058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89345-9A4B-A646-7E7E-40610460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características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0CA0FE-F701-14C4-6518-8B04EC29AD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algn="just"/>
            <a:endParaRPr lang="es-ES" sz="3200" dirty="0"/>
          </a:p>
          <a:p>
            <a:pPr algn="just"/>
            <a:r>
              <a:rPr lang="es-ES" sz="3200" dirty="0"/>
              <a:t>El uso de un sistema de control de versiones distribuido no requiere de un repositorio central.</a:t>
            </a:r>
          </a:p>
          <a:p>
            <a:pPr algn="just"/>
            <a:r>
              <a:rPr lang="es-ES" sz="3200" dirty="0"/>
              <a:t>Git mantiene todas las versiones del código fuente de modo que permite revertir a cualquier punto en la historia del código fuente.</a:t>
            </a:r>
          </a:p>
          <a:p>
            <a:endParaRPr lang="es-AR" sz="3200" dirty="0"/>
          </a:p>
        </p:txBody>
      </p:sp>
    </p:spTree>
    <p:extLst>
      <p:ext uri="{BB962C8B-B14F-4D97-AF65-F5344CB8AC3E}">
        <p14:creationId xmlns:p14="http://schemas.microsoft.com/office/powerpoint/2010/main" val="3750098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89345-9A4B-A646-7E7E-40610460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características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0CA0FE-F701-14C4-6518-8B04EC29AD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algn="just"/>
            <a:endParaRPr lang="es-ES" sz="3200" dirty="0"/>
          </a:p>
          <a:p>
            <a:pPr algn="just"/>
            <a:r>
              <a:rPr lang="es-ES" sz="3200" dirty="0"/>
              <a:t>Los cambios realizados en el código fuente se incorporan al   repositorio local del usuario.</a:t>
            </a:r>
          </a:p>
          <a:p>
            <a:pPr algn="just"/>
            <a:r>
              <a:rPr lang="es-ES" sz="3200" dirty="0"/>
              <a:t>Luego se consolidan las modificaciones en un paquete (que representa un hito en la historia) que puede ser sincronizado con otros repositorios remotos.</a:t>
            </a:r>
          </a:p>
          <a:p>
            <a:endParaRPr lang="es-AR" sz="3200" dirty="0"/>
          </a:p>
        </p:txBody>
      </p:sp>
    </p:spTree>
    <p:extLst>
      <p:ext uri="{BB962C8B-B14F-4D97-AF65-F5344CB8AC3E}">
        <p14:creationId xmlns:p14="http://schemas.microsoft.com/office/powerpoint/2010/main" val="40714111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Evento principal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Evento principal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vento principal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Evento principal</Template>
  <TotalTime>1085</TotalTime>
  <Words>622</Words>
  <Application>Microsoft Office PowerPoint</Application>
  <PresentationFormat>Panorámica</PresentationFormat>
  <Paragraphs>68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Aptos</vt:lpstr>
      <vt:lpstr>Arial</vt:lpstr>
      <vt:lpstr>Impact</vt:lpstr>
      <vt:lpstr>Symbol</vt:lpstr>
      <vt:lpstr>Evento principal</vt:lpstr>
      <vt:lpstr>Curso full stack developer</vt:lpstr>
      <vt:lpstr>objetivos</vt:lpstr>
      <vt:lpstr>Preguntas iniciales</vt:lpstr>
      <vt:lpstr>Que es git</vt:lpstr>
      <vt:lpstr>historia</vt:lpstr>
      <vt:lpstr>Historia</vt:lpstr>
      <vt:lpstr>características</vt:lpstr>
      <vt:lpstr>características</vt:lpstr>
      <vt:lpstr>características</vt:lpstr>
      <vt:lpstr>características</vt:lpstr>
      <vt:lpstr>características</vt:lpstr>
      <vt:lpstr>Crear un repositorio</vt:lpstr>
      <vt:lpstr>Crear un repositorio</vt:lpstr>
      <vt:lpstr>Los 3 estados</vt:lpstr>
      <vt:lpstr>Los 3 estados</vt:lpstr>
      <vt:lpstr>Agregando archivos a staging</vt:lpstr>
      <vt:lpstr>Generando un nuevo commit</vt:lpstr>
      <vt:lpstr>Sincronizando repositorios</vt:lpstr>
      <vt:lpstr>Sincronizando repositorios</vt:lpstr>
      <vt:lpstr>Actividad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Nahuel Gonzalez</dc:creator>
  <cp:lastModifiedBy>Nahuel Gonzalez</cp:lastModifiedBy>
  <cp:revision>49</cp:revision>
  <dcterms:created xsi:type="dcterms:W3CDTF">2024-06-07T21:52:55Z</dcterms:created>
  <dcterms:modified xsi:type="dcterms:W3CDTF">2024-06-30T23:01:48Z</dcterms:modified>
</cp:coreProperties>
</file>

<file path=docProps/thumbnail.jpeg>
</file>